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 varScale="1">
        <p:scale>
          <a:sx n="107" d="100"/>
          <a:sy n="107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4B73-24B6-4619-AF90-B6BE7B4C07F0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C1F47-3772-4840-834E-0C421435C4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C1F47-3772-4840-834E-0C421435C46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7FEAB3-F505-4756-A120-7CEB34099DF4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9DFC46-2408-4198-8A19-AF43584F486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642942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Elektrické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podlahové topení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1736" y="3214686"/>
            <a:ext cx="4643470" cy="1357322"/>
          </a:xfr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cs-CZ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cs-CZ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cs-CZ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aneb</a:t>
            </a:r>
          </a:p>
          <a:p>
            <a:pPr algn="ctr"/>
            <a:r>
              <a:rPr lang="cs-CZ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cs-CZ" sz="96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Jak topit levně</a:t>
            </a:r>
            <a:r>
              <a:rPr lang="cs-CZ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?</a:t>
            </a:r>
          </a:p>
          <a:p>
            <a:pPr algn="ctr"/>
            <a:r>
              <a:rPr lang="cs-CZ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cs-CZ" sz="96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Elektřinou 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43956" cy="655620"/>
          </a:xfrm>
        </p:spPr>
        <p:txBody>
          <a:bodyPr>
            <a:noAutofit/>
          </a:bodyPr>
          <a:lstStyle/>
          <a:p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Regulace místa a času - otápěné zóny </a:t>
            </a:r>
            <a:endParaRPr lang="cs-CZ" sz="2800" b="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3000396" cy="4286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Hlavní úsporu energie však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přináší rozdělení celého domu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a místností v něm do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otápěných zón dle způsobu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užívání se samostatnou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možností regulace.</a:t>
            </a:r>
          </a:p>
          <a:p>
            <a:pPr>
              <a:buNone/>
            </a:pPr>
            <a:endParaRPr lang="cs-CZ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Správným nastavením dle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denního režimu pak můžeme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ušetřit dalších 30-50%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energie, neboť reálně užíváme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cca 30-50  % plochy domu a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zbytek pouze temperujeme. </a:t>
            </a:r>
          </a:p>
          <a:p>
            <a:pPr>
              <a:buNone/>
            </a:pPr>
            <a:endParaRPr lang="cs-CZ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Téměř nikdy nemusíme topit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v celém domě najednou.</a:t>
            </a:r>
          </a:p>
        </p:txBody>
      </p:sp>
      <p:pic>
        <p:nvPicPr>
          <p:cNvPr id="7" name="Obrázek 6" descr="topení - celý dům- otápěné zó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142983"/>
            <a:ext cx="5177902" cy="4111863"/>
          </a:xfrm>
          <a:prstGeom prst="rect">
            <a:avLst/>
          </a:prstGeom>
        </p:spPr>
      </p:pic>
      <p:sp>
        <p:nvSpPr>
          <p:cNvPr id="8" name="Zástupný symbol pro obsah 5"/>
          <p:cNvSpPr txBox="1">
            <a:spLocks/>
          </p:cNvSpPr>
          <p:nvPr/>
        </p:nvSpPr>
        <p:spPr>
          <a:xfrm>
            <a:off x="928662" y="5429264"/>
            <a:ext cx="6634210" cy="1223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ráno sepne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na 1 hod ložnice, koupelna, kuchyň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400" dirty="0" smtClean="0">
                <a:latin typeface="Bookman Old Style" pitchFamily="18" charset="0"/>
              </a:rPr>
              <a:t>odpoledne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dětský pokoj, pracovna, kuchyň,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večer obývací pokoj, koupelna a ložnice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400" baseline="0" dirty="0" smtClean="0">
                <a:latin typeface="Bookman Old Style" pitchFamily="18" charset="0"/>
              </a:rPr>
              <a:t>      6 denních teplot až 9 týdenních režimů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Vytápění části domu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57158" y="2000240"/>
            <a:ext cx="4191000" cy="3686188"/>
          </a:xfrm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Elektrické podlahové topení je možné i kombinovat s klasickým způsobem vytápění (ÚT) a vytápět tak chladné prostory v období mimo topnou sezonu (kuchyňský kout, pracovna, koupelna, šatna,…)</a:t>
            </a:r>
          </a:p>
          <a:p>
            <a:endParaRPr lang="cs-CZ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lokální topení 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pro 1-3 otápěné zóny cca 1tisKč/m2  cena včetně tepelné izolace a regulace 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(regulátor 1500-1800Kč + topení již od 800Kč  do 4 tis Kč/ks)</a:t>
            </a:r>
          </a:p>
          <a:p>
            <a:endParaRPr lang="cs-CZ" sz="1600" dirty="0">
              <a:latin typeface="Bookman Old Style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  <p:pic>
        <p:nvPicPr>
          <p:cNvPr id="7" name="Zástupný symbol pro obsah 4" descr="topení - část do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571612"/>
            <a:ext cx="3710448" cy="4639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10600" cy="88265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Topení pro celý dům či byt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 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714348" y="1785926"/>
            <a:ext cx="2928958" cy="4594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Komplexní</a:t>
            </a:r>
          </a:p>
          <a:p>
            <a:pPr>
              <a:buFontTx/>
              <a:buChar char="-"/>
            </a:pPr>
            <a:endParaRPr lang="cs-CZ" sz="1600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Bookman Old Style" pitchFamily="18" charset="0"/>
              </a:rPr>
              <a:t>pro 6-18 otápěných zón </a:t>
            </a:r>
          </a:p>
          <a:p>
            <a:pPr>
              <a:buNone/>
            </a:pPr>
            <a:endParaRPr lang="cs-CZ" sz="1600" dirty="0" smtClean="0">
              <a:latin typeface="Bookman Old Style" pitchFamily="18" charset="0"/>
            </a:endParaRPr>
          </a:p>
          <a:p>
            <a:r>
              <a:rPr lang="cs-CZ" sz="1600" dirty="0" smtClean="0">
                <a:latin typeface="Bookman Old Style" pitchFamily="18" charset="0"/>
              </a:rPr>
              <a:t>byt cca 60m2  </a:t>
            </a:r>
          </a:p>
          <a:p>
            <a:pPr>
              <a:buNone/>
            </a:pPr>
            <a:r>
              <a:rPr lang="cs-CZ" sz="1600" dirty="0" smtClean="0">
                <a:latin typeface="Bookman Old Style" pitchFamily="18" charset="0"/>
              </a:rPr>
              <a:t>     cca 40-50tis Kč    </a:t>
            </a:r>
          </a:p>
          <a:p>
            <a:pPr>
              <a:buNone/>
            </a:pPr>
            <a:endParaRPr lang="cs-CZ" sz="1600" dirty="0" smtClean="0">
              <a:latin typeface="Bookman Old Style" pitchFamily="18" charset="0"/>
            </a:endParaRPr>
          </a:p>
          <a:p>
            <a:r>
              <a:rPr lang="cs-CZ" sz="1600" dirty="0" smtClean="0">
                <a:latin typeface="Bookman Old Style" pitchFamily="18" charset="0"/>
              </a:rPr>
              <a:t>dům cca 100-120m2  </a:t>
            </a:r>
          </a:p>
          <a:p>
            <a:pPr>
              <a:buNone/>
            </a:pPr>
            <a:r>
              <a:rPr lang="cs-CZ" sz="1600" dirty="0" smtClean="0">
                <a:latin typeface="Bookman Old Style" pitchFamily="18" charset="0"/>
              </a:rPr>
              <a:t>      cca 80-100tis Kč</a:t>
            </a:r>
          </a:p>
          <a:p>
            <a:pPr>
              <a:buNone/>
            </a:pPr>
            <a:endParaRPr lang="cs-CZ" sz="1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Bookman Old Style" pitchFamily="18" charset="0"/>
              </a:rPr>
              <a:t>Cena s DPH včetně </a:t>
            </a:r>
          </a:p>
          <a:p>
            <a:pPr>
              <a:buNone/>
            </a:pPr>
            <a:r>
              <a:rPr lang="cs-CZ" sz="1600" dirty="0" smtClean="0">
                <a:latin typeface="Bookman Old Style" pitchFamily="18" charset="0"/>
              </a:rPr>
              <a:t>regulace a izolace</a:t>
            </a:r>
            <a:endParaRPr lang="cs-CZ" sz="1600" dirty="0">
              <a:latin typeface="Bookman Old Style" pitchFamily="18" charset="0"/>
            </a:endParaRPr>
          </a:p>
        </p:txBody>
      </p:sp>
      <p:pic>
        <p:nvPicPr>
          <p:cNvPr id="7" name="Zástupný symbol pro obsah 4" descr="topení - celý dům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714488"/>
            <a:ext cx="4818604" cy="3826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Co je nejlevnější …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symbol pro obsah 3" descr="štípání dřeva.jpg"/>
          <p:cNvPicPr>
            <a:picLocks noChangeAspect="1"/>
          </p:cNvPicPr>
          <p:nvPr/>
        </p:nvPicPr>
        <p:blipFill>
          <a:blip r:embed="rId2" cstate="print"/>
          <a:srcRect l="123" r="123"/>
          <a:stretch>
            <a:fillRect/>
          </a:stretch>
        </p:blipFill>
        <p:spPr>
          <a:xfrm>
            <a:off x="2500298" y="1142984"/>
            <a:ext cx="3422654" cy="2566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1500166" y="4357694"/>
            <a:ext cx="67866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… logický závěr si udělejte sami …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3214686"/>
            <a:ext cx="5486400" cy="99536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smtClean="0"/>
              <a:t/>
            </a:r>
            <a:br>
              <a:rPr lang="cs-CZ" sz="3100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7224" y="642918"/>
            <a:ext cx="5486400" cy="5000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cs-CZ" sz="41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Děkuji Vám za pozornost</a:t>
            </a:r>
          </a:p>
          <a:p>
            <a:endParaRPr lang="cs-CZ" dirty="0"/>
          </a:p>
        </p:txBody>
      </p:sp>
      <p:pic>
        <p:nvPicPr>
          <p:cNvPr id="10" name="Obrázek 9" descr="vizitka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85926"/>
            <a:ext cx="7143800" cy="401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Bookman Old Style" pitchFamily="18" charset="0"/>
              </a:rPr>
              <a:t>? ? ?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dirty="0" smtClean="0">
                <a:latin typeface="Bookman Old Style" pitchFamily="18" charset="0"/>
              </a:rPr>
              <a:t>Spousta lidí řeší problém, jak pohodlně a hlavně levně vytápět své bydlení. </a:t>
            </a:r>
          </a:p>
          <a:p>
            <a:pPr algn="ctr">
              <a:buNone/>
            </a:pPr>
            <a:r>
              <a:rPr lang="cs-CZ" sz="2800" dirty="0" smtClean="0">
                <a:latin typeface="Bookman Old Style" pitchFamily="18" charset="0"/>
              </a:rPr>
              <a:t>Variant je spousta, ale všechny by měly odpovídat způsobu užívání a úrovni zateplení.</a:t>
            </a:r>
            <a:endParaRPr lang="cs-CZ" sz="2800" dirty="0">
              <a:latin typeface="Bookman Old Style" pitchFamily="18" charset="0"/>
            </a:endParaRPr>
          </a:p>
        </p:txBody>
      </p:sp>
      <p:pic>
        <p:nvPicPr>
          <p:cNvPr id="4" name="Zástupný symbol pro obsah 4" descr="magiajuninos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14338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1143000"/>
          </a:xfr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cs-CZ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cs-CZ" sz="3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Způsoby </a:t>
            </a:r>
            <a:r>
              <a:rPr lang="cs-CZ" sz="36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vytápění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i="1" dirty="0">
                <a:solidFill>
                  <a:schemeClr val="accent6">
                    <a:lumMod val="75000"/>
                  </a:schemeClr>
                </a:solidFill>
              </a:rPr>
            </a:br>
            <a:endParaRPr lang="cs-CZ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85720" y="1571612"/>
          <a:ext cx="8572561" cy="311023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44632"/>
                <a:gridCol w="3516948"/>
                <a:gridCol w="2710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i="1" kern="1200" dirty="0" smtClean="0">
                          <a:latin typeface="Bookman Old Style" pitchFamily="18" charset="0"/>
                        </a:rPr>
                        <a:t>Kamna, krb</a:t>
                      </a:r>
                      <a:endParaRPr lang="cs-CZ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kern="1200" dirty="0" smtClean="0">
                          <a:latin typeface="Bookman Old Style" pitchFamily="18" charset="0"/>
                        </a:rPr>
                        <a:t>Ústřední topení</a:t>
                      </a:r>
                      <a:endParaRPr lang="cs-CZ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kern="1200" dirty="0" smtClean="0">
                          <a:latin typeface="Bookman Old Style" pitchFamily="18" charset="0"/>
                        </a:rPr>
                        <a:t>Tepelné čerpadlo</a:t>
                      </a:r>
                      <a:endParaRPr lang="cs-CZ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Bookman Old Style" pitchFamily="18" charset="0"/>
                        </a:rPr>
                        <a:t>+</a:t>
                      </a:r>
                      <a:r>
                        <a:rPr lang="cs-CZ" sz="1100" dirty="0" smtClean="0">
                          <a:latin typeface="Bookman Old Style" pitchFamily="18" charset="0"/>
                        </a:rPr>
                        <a:t>    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nízká pořizovací cena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Bookman Old Style" pitchFamily="18" charset="0"/>
                        </a:rPr>
                        <a:t>- </a:t>
                      </a:r>
                      <a:r>
                        <a:rPr lang="cs-CZ" sz="1100" dirty="0" smtClean="0">
                          <a:latin typeface="Bookman Old Style" pitchFamily="18" charset="0"/>
                        </a:rPr>
                        <a:t>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vyšší pořizovací cena </a:t>
                      </a:r>
                    </a:p>
                    <a:p>
                      <a:pPr marL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Bookman Old Style" pitchFamily="18" charset="0"/>
                        </a:rPr>
                        <a:t>(kotel, radiátory, rozvody, regulace)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kern="1200" dirty="0" smtClean="0">
                          <a:latin typeface="Bookman Old Style" pitchFamily="18" charset="0"/>
                        </a:rPr>
                        <a:t>-   vysoká pořizovací cena</a:t>
                      </a:r>
                    </a:p>
                    <a:p>
                      <a:r>
                        <a:rPr lang="cs-CZ" sz="1100" kern="1200" dirty="0" smtClean="0">
                          <a:latin typeface="Bookman Old Style" pitchFamily="18" charset="0"/>
                        </a:rPr>
                        <a:t>(čerpadlo, radiátory, rozvody, regulace</a:t>
                      </a:r>
                      <a:endParaRPr lang="cs-CZ" sz="1100" dirty="0">
                        <a:latin typeface="Bookman Old Style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-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   vysoká teplota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- 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vysoká teplota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- 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vysoká teplota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-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 údržba (nečistá)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-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 </a:t>
                      </a:r>
                      <a:r>
                        <a:rPr lang="cs-CZ" sz="1100" dirty="0" smtClean="0">
                          <a:latin typeface="Bookman Old Style" pitchFamily="18" charset="0"/>
                        </a:rPr>
                        <a:t>údržba, servis,</a:t>
                      </a:r>
                      <a:r>
                        <a:rPr lang="cs-CZ" sz="1100" baseline="0" dirty="0" smtClean="0">
                          <a:latin typeface="Bookman Old Style" pitchFamily="18" charset="0"/>
                        </a:rPr>
                        <a:t> kontroly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- 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údržba (složitá, nákladná)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+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 životnost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-   </a:t>
                      </a:r>
                      <a:r>
                        <a:rPr lang="cs-CZ" sz="1100" dirty="0" smtClean="0">
                          <a:latin typeface="Bookman Old Style" pitchFamily="18" charset="0"/>
                        </a:rPr>
                        <a:t>životnost (kotel, ventily,…)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- 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životnost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- 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malá tepelná setrvačnost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Bookman Old Style" pitchFamily="18" charset="0"/>
                        </a:rPr>
                        <a:t>   (přímý ohřev vzduchu)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Bookman Old Style" pitchFamily="18" charset="0"/>
                        </a:rPr>
                        <a:t>+  </a:t>
                      </a:r>
                      <a:r>
                        <a:rPr lang="cs-CZ" sz="1100">
                          <a:latin typeface="Bookman Old Style" pitchFamily="18" charset="0"/>
                        </a:rPr>
                        <a:t>tepelná setrvačnost </a:t>
                      </a:r>
                    </a:p>
                    <a:p>
                      <a:pPr marL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Bookman Old Style" pitchFamily="18" charset="0"/>
                        </a:rPr>
                        <a:t>    (topné medium)</a:t>
                      </a:r>
                      <a:endParaRPr lang="cs-CZ" sz="11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Bookman Old Style" pitchFamily="18" charset="0"/>
                        </a:rPr>
                        <a:t>+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  tepelná setrvačnost</a:t>
                      </a:r>
                    </a:p>
                    <a:p>
                      <a:pPr marL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Bookman Old Style" pitchFamily="18" charset="0"/>
                        </a:rPr>
                        <a:t>     (topné medium)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Bookman Old Style" pitchFamily="18" charset="0"/>
                        </a:rPr>
                        <a:t>Palivo  </a:t>
                      </a:r>
                      <a:r>
                        <a:rPr lang="cs-CZ" sz="1100" dirty="0">
                          <a:latin typeface="Bookman Old Style" pitchFamily="18" charset="0"/>
                        </a:rPr>
                        <a:t>- dřevo  </a:t>
                      </a:r>
                      <a:r>
                        <a:rPr lang="cs-CZ" sz="1100" dirty="0" smtClean="0">
                          <a:latin typeface="Bookman Old Style" pitchFamily="18" charset="0"/>
                        </a:rPr>
                        <a:t>-                                                            uhlí  -                          </a:t>
                      </a:r>
                      <a:r>
                        <a:rPr lang="cs-CZ" sz="1100" baseline="0" dirty="0" smtClean="0">
                          <a:latin typeface="Bookman Old Style" pitchFamily="18" charset="0"/>
                        </a:rPr>
                        <a:t>                                            </a:t>
                      </a:r>
                      <a:r>
                        <a:rPr lang="cs-CZ" sz="1100" dirty="0" smtClean="0">
                          <a:latin typeface="Bookman Old Style" pitchFamily="18" charset="0"/>
                        </a:rPr>
                        <a:t>plyn  -</a:t>
                      </a:r>
                      <a:endParaRPr lang="cs-CZ" sz="11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Bookman Old Style" pitchFamily="18" charset="0"/>
                        </a:rPr>
                        <a:t>levné, časově, fyzicky a prostorově náročné</a:t>
                      </a:r>
                    </a:p>
                    <a:p>
                      <a:r>
                        <a:rPr lang="cs-CZ" sz="1100" dirty="0" smtClean="0">
                          <a:latin typeface="Bookman Old Style" pitchFamily="18" charset="0"/>
                        </a:rPr>
                        <a:t>dražší , časově, fyzicky a prostorově náročné</a:t>
                      </a:r>
                    </a:p>
                    <a:p>
                      <a:r>
                        <a:rPr lang="cs-CZ" sz="1100" dirty="0" smtClean="0">
                          <a:latin typeface="Bookman Old Style" pitchFamily="18" charset="0"/>
                        </a:rPr>
                        <a:t>dražší, pohodlný</a:t>
                      </a:r>
                      <a:endParaRPr lang="cs-CZ" sz="1100" dirty="0">
                        <a:latin typeface="Bookman Old Style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1100" kern="1200" dirty="0" smtClean="0">
                        <a:latin typeface="Bookman Old Style" pitchFamily="18" charset="0"/>
                      </a:endParaRPr>
                    </a:p>
                    <a:p>
                      <a:r>
                        <a:rPr lang="cs-CZ" sz="1100" kern="1200" dirty="0" smtClean="0">
                          <a:latin typeface="Bookman Old Style" pitchFamily="18" charset="0"/>
                        </a:rPr>
                        <a:t>+  nepřetržitý zdroj energie</a:t>
                      </a:r>
                      <a:endParaRPr lang="cs-CZ" sz="1100" dirty="0">
                        <a:latin typeface="Bookman Old Style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Obrázek 4" descr="mistno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857760"/>
            <a:ext cx="2857520" cy="171451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28596" y="52863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Schéma cirkulace vzduchu u vysokoteplotních topných systémů - víření prachu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86808" cy="6493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cs-CZ" sz="2400" b="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Výhody elektrického podlahového topení</a:t>
            </a:r>
            <a:endParaRPr lang="cs-CZ" sz="2400" b="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500034" y="1000108"/>
            <a:ext cx="7500990" cy="3429024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+</a:t>
            </a:r>
            <a:r>
              <a:rPr lang="cs-CZ" dirty="0" smtClean="0">
                <a:latin typeface="Bookman Old Style" pitchFamily="18" charset="0"/>
              </a:rPr>
              <a:t>  nízká pořizovací cena (o cca 30-50% nižší než běžné systémy)</a:t>
            </a:r>
          </a:p>
          <a:p>
            <a:r>
              <a:rPr lang="cs-CZ" b="1" dirty="0" smtClean="0">
                <a:latin typeface="Bookman Old Style" pitchFamily="18" charset="0"/>
              </a:rPr>
              <a:t>+ </a:t>
            </a:r>
            <a:r>
              <a:rPr lang="cs-CZ" dirty="0" smtClean="0">
                <a:latin typeface="Bookman Old Style" pitchFamily="18" charset="0"/>
              </a:rPr>
              <a:t> nízkoteplotní systém (nevíří prach, nikdo se o něj nepopálí)</a:t>
            </a:r>
          </a:p>
          <a:p>
            <a:r>
              <a:rPr lang="cs-CZ" b="1" dirty="0" smtClean="0">
                <a:latin typeface="Bookman Old Style" pitchFamily="18" charset="0"/>
              </a:rPr>
              <a:t>+ </a:t>
            </a:r>
            <a:r>
              <a:rPr lang="cs-CZ" dirty="0" smtClean="0">
                <a:latin typeface="Bookman Old Style" pitchFamily="18" charset="0"/>
              </a:rPr>
              <a:t> minimální údržba (pouze nastavení regulace)</a:t>
            </a:r>
          </a:p>
          <a:p>
            <a:r>
              <a:rPr lang="cs-CZ" b="1" dirty="0" smtClean="0">
                <a:latin typeface="Bookman Old Style" pitchFamily="18" charset="0"/>
              </a:rPr>
              <a:t>+</a:t>
            </a:r>
            <a:r>
              <a:rPr lang="cs-CZ" dirty="0" smtClean="0">
                <a:latin typeface="Bookman Old Style" pitchFamily="18" charset="0"/>
              </a:rPr>
              <a:t>   dlouhá životnost – záruka 10 let a pokud je v podlaze správně uloženo, má   </a:t>
            </a:r>
          </a:p>
          <a:p>
            <a:r>
              <a:rPr lang="cs-CZ" dirty="0" smtClean="0">
                <a:latin typeface="Bookman Old Style" pitchFamily="18" charset="0"/>
              </a:rPr>
              <a:t>     stejnou životnost jako samotná podlaha</a:t>
            </a:r>
          </a:p>
          <a:p>
            <a:r>
              <a:rPr lang="cs-CZ" b="1" dirty="0" smtClean="0">
                <a:latin typeface="Bookman Old Style" pitchFamily="18" charset="0"/>
              </a:rPr>
              <a:t>+</a:t>
            </a:r>
            <a:r>
              <a:rPr lang="cs-CZ" dirty="0" smtClean="0">
                <a:latin typeface="Bookman Old Style" pitchFamily="18" charset="0"/>
              </a:rPr>
              <a:t>  100% účinnost - přeměna elektrické energie na tepelnou</a:t>
            </a:r>
          </a:p>
          <a:p>
            <a:r>
              <a:rPr lang="cs-CZ" b="1" dirty="0" smtClean="0">
                <a:latin typeface="Bookman Old Style" pitchFamily="18" charset="0"/>
              </a:rPr>
              <a:t>+</a:t>
            </a:r>
            <a:r>
              <a:rPr lang="cs-CZ" dirty="0" smtClean="0">
                <a:latin typeface="Bookman Old Style" pitchFamily="18" charset="0"/>
              </a:rPr>
              <a:t>  okamžitá a přesná regulace, možnost naprogramování</a:t>
            </a:r>
          </a:p>
          <a:p>
            <a:r>
              <a:rPr lang="cs-CZ" b="1" dirty="0" smtClean="0">
                <a:latin typeface="Bookman Old Style" pitchFamily="18" charset="0"/>
              </a:rPr>
              <a:t>+</a:t>
            </a:r>
            <a:r>
              <a:rPr lang="cs-CZ" dirty="0" smtClean="0">
                <a:latin typeface="Bookman Old Style" pitchFamily="18" charset="0"/>
              </a:rPr>
              <a:t>   možnost rozdělit topení na samostatně otápěné/regulované zóny dle způsobu </a:t>
            </a:r>
          </a:p>
          <a:p>
            <a:r>
              <a:rPr lang="cs-CZ" dirty="0" smtClean="0">
                <a:latin typeface="Bookman Old Style" pitchFamily="18" charset="0"/>
              </a:rPr>
              <a:t>     užívání</a:t>
            </a:r>
          </a:p>
          <a:p>
            <a:r>
              <a:rPr lang="cs-CZ" b="1" dirty="0" smtClean="0">
                <a:latin typeface="Bookman Old Style" pitchFamily="18" charset="0"/>
              </a:rPr>
              <a:t>+ </a:t>
            </a:r>
            <a:r>
              <a:rPr lang="cs-CZ" dirty="0" smtClean="0">
                <a:latin typeface="Bookman Old Style" pitchFamily="18" charset="0"/>
              </a:rPr>
              <a:t>  teplá podlaha – maximální pohodlí a pocit tepla i při nižší pokojové teplotě (zima </a:t>
            </a:r>
          </a:p>
          <a:p>
            <a:r>
              <a:rPr lang="cs-CZ" dirty="0" smtClean="0">
                <a:latin typeface="Bookman Old Style" pitchFamily="18" charset="0"/>
              </a:rPr>
              <a:t>     bývá od nohou)</a:t>
            </a:r>
          </a:p>
          <a:p>
            <a:endParaRPr lang="cs-CZ" b="1" dirty="0" smtClean="0">
              <a:latin typeface="Bookman Old Style" pitchFamily="18" charset="0"/>
            </a:endParaRPr>
          </a:p>
          <a:p>
            <a:pPr algn="ctr"/>
            <a:r>
              <a:rPr lang="cs-CZ" b="1" dirty="0" smtClean="0">
                <a:latin typeface="Bookman Old Style" pitchFamily="18" charset="0"/>
              </a:rPr>
              <a:t>Topte KDY, KDE a na TEPLOTU jak potřebujete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</a:t>
            </a:r>
            <a:endParaRPr lang="cs-CZ" dirty="0" smtClean="0">
              <a:latin typeface="Bookman Old Style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7" name="Obrázek 6" descr="mistno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572008"/>
            <a:ext cx="3214710" cy="192882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000100" y="5286388"/>
            <a:ext cx="3429024" cy="5232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Bookman Old Style" pitchFamily="18" charset="0"/>
              </a:rPr>
              <a:t>Schéma cirkulace vzduchu </a:t>
            </a:r>
          </a:p>
          <a:p>
            <a:r>
              <a:rPr lang="cs-CZ" sz="1400" dirty="0" smtClean="0">
                <a:latin typeface="Bookman Old Style" pitchFamily="18" charset="0"/>
              </a:rPr>
              <a:t>nízkoteplotního podlahového topení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Historie podlahového topení</a:t>
            </a:r>
            <a:endParaRPr lang="cs-CZ" sz="28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600" dirty="0" smtClean="0">
                <a:latin typeface="Bookman Old Style" pitchFamily="18" charset="0"/>
              </a:rPr>
              <a:t>v</a:t>
            </a:r>
            <a:r>
              <a:rPr lang="cs-CZ" sz="1600" dirty="0">
                <a:latin typeface="Bookman Old Style" pitchFamily="18" charset="0"/>
              </a:rPr>
              <a:t> minulosti </a:t>
            </a:r>
            <a:r>
              <a:rPr lang="cs-CZ" sz="1600" dirty="0" smtClean="0">
                <a:latin typeface="Bookman Old Style" pitchFamily="18" charset="0"/>
              </a:rPr>
              <a:t> bylo topení elektřinou propagováno </a:t>
            </a:r>
            <a:r>
              <a:rPr lang="cs-CZ" sz="1600" dirty="0">
                <a:latin typeface="Bookman Old Style" pitchFamily="18" charset="0"/>
              </a:rPr>
              <a:t>jako čistý a levný způsob vytápění, následné zdražení el. energie spoustu lidí od tohoto způsobu vytápění odradilo a dívá se na něj negativně dodnes</a:t>
            </a:r>
            <a:r>
              <a:rPr lang="cs-CZ" sz="16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cs-CZ" sz="1600" dirty="0">
              <a:latin typeface="Bookman Old Style" pitchFamily="18" charset="0"/>
            </a:endParaRPr>
          </a:p>
          <a:p>
            <a:pPr>
              <a:buNone/>
            </a:pPr>
            <a:r>
              <a:rPr lang="cs-CZ" sz="1600" dirty="0">
                <a:latin typeface="Bookman Old Style" pitchFamily="18" charset="0"/>
              </a:rPr>
              <a:t>Základní chyby </a:t>
            </a:r>
          </a:p>
          <a:p>
            <a:pPr lvl="0"/>
            <a:r>
              <a:rPr lang="cs-CZ" sz="1600" dirty="0">
                <a:latin typeface="Bookman Old Style" pitchFamily="18" charset="0"/>
              </a:rPr>
              <a:t>pouze nízká cena energie bez dalších opatření </a:t>
            </a:r>
            <a:r>
              <a:rPr lang="cs-CZ" sz="1600" dirty="0" smtClean="0">
                <a:latin typeface="Bookman Old Style" pitchFamily="18" charset="0"/>
              </a:rPr>
              <a:t>– chybějící zateplení</a:t>
            </a:r>
            <a:endParaRPr lang="cs-CZ" sz="1600" dirty="0">
              <a:latin typeface="Bookman Old Style" pitchFamily="18" charset="0"/>
            </a:endParaRPr>
          </a:p>
          <a:p>
            <a:pPr lvl="0"/>
            <a:r>
              <a:rPr lang="cs-CZ" sz="1600" dirty="0" smtClean="0">
                <a:latin typeface="Bookman Old Style" pitchFamily="18" charset="0"/>
              </a:rPr>
              <a:t>Regulace - </a:t>
            </a:r>
            <a:r>
              <a:rPr lang="cs-CZ" sz="1600" dirty="0">
                <a:latin typeface="Bookman Old Style" pitchFamily="18" charset="0"/>
              </a:rPr>
              <a:t>1 termostat pro celý dům, topení pak pracovalo na 100% výkon</a:t>
            </a:r>
          </a:p>
          <a:p>
            <a:pPr lvl="0"/>
            <a:r>
              <a:rPr lang="cs-CZ" sz="1600" dirty="0">
                <a:latin typeface="Bookman Old Style" pitchFamily="18" charset="0"/>
              </a:rPr>
              <a:t>topení akumulační – dlouhý náběh teploty – vysoká spotřeba energie</a:t>
            </a:r>
          </a:p>
          <a:p>
            <a:pPr>
              <a:buNone/>
            </a:pPr>
            <a:endParaRPr lang="cs-CZ" sz="1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Bookman Old Style" pitchFamily="18" charset="0"/>
              </a:rPr>
              <a:t>Bohužel i dnes je stále spousta nezateplených domů, u nichž lidé přemýšlí, jak ušetřit za vytápění. </a:t>
            </a:r>
            <a:r>
              <a:rPr lang="cs-CZ" sz="1600" b="1" dirty="0" smtClean="0">
                <a:latin typeface="Bookman Old Style" pitchFamily="18" charset="0"/>
              </a:rPr>
              <a:t>Bez zateplení to však nejde !  </a:t>
            </a:r>
            <a:endParaRPr lang="cs-CZ" sz="1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Podlahové topení dnes …</a:t>
            </a:r>
            <a:endParaRPr lang="cs-CZ" sz="28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214818"/>
            <a:ext cx="8186766" cy="19113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900" dirty="0" smtClean="0">
                <a:solidFill>
                  <a:schemeClr val="tx1"/>
                </a:solidFill>
                <a:latin typeface="Bookman Old Style" pitchFamily="18" charset="0"/>
              </a:rPr>
              <a:t>Staví se nízko energetické a pasivní domy s minimálními tepelnými ztrátami  </a:t>
            </a:r>
            <a:endParaRPr lang="cs-CZ" sz="19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sz="1900" dirty="0" smtClean="0">
                <a:solidFill>
                  <a:schemeClr val="tx1"/>
                </a:solidFill>
                <a:latin typeface="Bookman Old Style" pitchFamily="18" charset="0"/>
              </a:rPr>
              <a:t>5 </a:t>
            </a:r>
            <a:r>
              <a:rPr lang="cs-CZ" sz="1900" dirty="0" smtClean="0">
                <a:solidFill>
                  <a:schemeClr val="tx1"/>
                </a:solidFill>
                <a:latin typeface="Bookman Old Style" pitchFamily="18" charset="0"/>
              </a:rPr>
              <a:t>– 10 kW/den/dům</a:t>
            </a:r>
            <a:r>
              <a:rPr lang="cs-CZ" sz="1900" dirty="0" smtClean="0">
                <a:solidFill>
                  <a:schemeClr val="tx1"/>
                </a:solidFill>
                <a:latin typeface="Bookman Old Style" pitchFamily="18" charset="0"/>
              </a:rPr>
              <a:t>,  což při ceně cca 6Kč/kW znamená spotřebu 60Kč/den </a:t>
            </a:r>
          </a:p>
          <a:p>
            <a:pPr>
              <a:buNone/>
            </a:pPr>
            <a:r>
              <a:rPr lang="cs-CZ" sz="1900" dirty="0" smtClean="0">
                <a:solidFill>
                  <a:schemeClr val="tx1"/>
                </a:solidFill>
                <a:latin typeface="Bookman Old Style" pitchFamily="18" charset="0"/>
              </a:rPr>
              <a:t>a i pokud by jste topili 200 dní v roce spotřeba </a:t>
            </a:r>
            <a:r>
              <a:rPr lang="cs-CZ" sz="1900" dirty="0" smtClean="0">
                <a:solidFill>
                  <a:schemeClr val="tx1"/>
                </a:solidFill>
                <a:latin typeface="Bookman Old Style" pitchFamily="18" charset="0"/>
              </a:rPr>
              <a:t>by byla cca 12tis Kč !!! </a:t>
            </a:r>
            <a:endParaRPr lang="cs-CZ" sz="19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sz="19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cs-CZ" sz="1900" dirty="0" smtClean="0">
                <a:solidFill>
                  <a:schemeClr val="tx1"/>
                </a:solidFill>
                <a:latin typeface="Bookman Old Style" pitchFamily="18" charset="0"/>
              </a:rPr>
              <a:t>Proto je nepochopitelné, proč lidé do takto úsporných domů investují statisíce za komplikované systémy tepelných čerpadel s několikanásobným tepelným výkonem?</a:t>
            </a:r>
          </a:p>
          <a:p>
            <a:pPr>
              <a:buNone/>
            </a:pPr>
            <a:endParaRPr lang="cs-CZ" sz="2100" dirty="0">
              <a:latin typeface="Bookman Old Style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34" y="1857364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cs-CZ" sz="1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cs-CZ" sz="1600" dirty="0" smtClean="0">
                <a:latin typeface="Bookman Old Style" pitchFamily="18" charset="0"/>
              </a:rPr>
              <a:t>Dnes už je situace naprosto odlišná, ….</a:t>
            </a:r>
          </a:p>
          <a:p>
            <a:pPr>
              <a:buNone/>
            </a:pPr>
            <a:r>
              <a:rPr lang="cs-CZ" sz="1600" dirty="0" smtClean="0">
                <a:latin typeface="Bookman Old Style" pitchFamily="18" charset="0"/>
              </a:rPr>
              <a:t>Většina si ale dnes již uvědomuje nutnost </a:t>
            </a:r>
          </a:p>
          <a:p>
            <a:pPr>
              <a:buNone/>
            </a:pPr>
            <a:r>
              <a:rPr lang="cs-CZ" sz="1600" dirty="0" smtClean="0">
                <a:latin typeface="Bookman Old Style" pitchFamily="18" charset="0"/>
              </a:rPr>
              <a:t>energetických úspor a zateplují své domy </a:t>
            </a:r>
          </a:p>
          <a:p>
            <a:pPr>
              <a:buNone/>
            </a:pPr>
            <a:r>
              <a:rPr lang="cs-CZ" sz="1600" dirty="0" smtClean="0">
                <a:latin typeface="Bookman Old Style" pitchFamily="18" charset="0"/>
              </a:rPr>
              <a:t>sami či s podporou programů např. zelená úsporám. </a:t>
            </a:r>
          </a:p>
        </p:txBody>
      </p:sp>
      <p:pic>
        <p:nvPicPr>
          <p:cNvPr id="9" name="Obrázek 8" descr="Domeček Polar, Ark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285860"/>
            <a:ext cx="2566925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Podlaha - akumulace či přímotop?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643182"/>
            <a:ext cx="3000396" cy="31432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Bohužel i dnes je většina 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podlah chápána a stavěna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jako akumulační, což znamená,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že se dlouho nahřívá a následně 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déle hřeje. </a:t>
            </a:r>
          </a:p>
          <a:p>
            <a:pPr>
              <a:buNone/>
            </a:pPr>
            <a:endParaRPr lang="cs-CZ" sz="1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Ale potřebujete mít teplo 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v koupelně  další 4 hodiny 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poté, co jste se okoupali? 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Nebo vám stačí teplo po dobu 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/>
                </a:solidFill>
                <a:latin typeface="Bookman Old Style" pitchFamily="18" charset="0"/>
              </a:rPr>
              <a:t>cca 2 hodin, kdy ji používáte?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5" name="Obrázek 4" descr="skladba podlah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285992"/>
            <a:ext cx="5101427" cy="422229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14348" y="1000108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0034" y="1357298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400" dirty="0" smtClean="0">
                <a:latin typeface="Bookman Old Style" pitchFamily="18" charset="0"/>
              </a:rPr>
              <a:t>Dalším krokem kupředu jsou moderní reflexní tepelné izolace, které 95% tepla odráží zpět, čímž výrazně urychlí náběh teploty v místnosti a snižují nutnost akumulace zejména pro podlahy</a:t>
            </a:r>
            <a:r>
              <a:rPr lang="cs-CZ" sz="1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Podlaha - přímotop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857364"/>
            <a:ext cx="2500330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Námi navrhovaná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 skladba podlahy pro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elektrické podlahové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topení s reflexní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tepelnou izolací AP5,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která nahradí 5cm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klasické izolace 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zaručí rychlý náběh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teploty </a:t>
            </a:r>
          </a:p>
          <a:p>
            <a:pPr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Bookman Old Style" pitchFamily="18" charset="0"/>
              </a:rPr>
              <a:t>cca 20-30 minut </a:t>
            </a: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Obrázek 6" descr="skladba podlah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285860"/>
            <a:ext cx="5369372" cy="4444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Regulace teploty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214554"/>
            <a:ext cx="2971792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Regulátor s hysterezí 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či IP regulací  </a:t>
            </a:r>
          </a:p>
          <a:p>
            <a:pPr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Bookman Old Style" pitchFamily="18" charset="0"/>
              </a:rPr>
              <a:t>Uspoří 10-30% energie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dle zateplení a cirkulace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vzduchu, neboť po dosažení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požadované teploty vypne a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znovu se zapne až teplota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1"/>
                </a:solidFill>
                <a:latin typeface="Bookman Old Style" pitchFamily="18" charset="0"/>
              </a:rPr>
              <a:t>opět poklesne. </a:t>
            </a:r>
          </a:p>
          <a:p>
            <a:endParaRPr lang="cs-CZ" dirty="0"/>
          </a:p>
        </p:txBody>
      </p:sp>
      <p:pic>
        <p:nvPicPr>
          <p:cNvPr id="4" name="Obrázek 3" descr="Porovnání PI regulace a hystereze+bez reguláto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1705" y="1928802"/>
            <a:ext cx="4706847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593</TotalTime>
  <Words>600</Words>
  <Application>Microsoft Office PowerPoint</Application>
  <PresentationFormat>Předvádění na obrazovce (4:3)</PresentationFormat>
  <Paragraphs>170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Elektrické podlahové topení </vt:lpstr>
      <vt:lpstr>? ? ?</vt:lpstr>
      <vt:lpstr> Způsoby vytápění  </vt:lpstr>
      <vt:lpstr>Výhody elektrického podlahového topení</vt:lpstr>
      <vt:lpstr>Historie podlahového topení</vt:lpstr>
      <vt:lpstr>Podlahové topení dnes …</vt:lpstr>
      <vt:lpstr>Podlaha - akumulace či přímotop?</vt:lpstr>
      <vt:lpstr>Podlaha - přímotop</vt:lpstr>
      <vt:lpstr>Regulace teploty</vt:lpstr>
      <vt:lpstr>Regulace místa a času - otápěné zóny </vt:lpstr>
      <vt:lpstr>Vytápění části domu</vt:lpstr>
      <vt:lpstr>Topení pro celý dům či byt</vt:lpstr>
      <vt:lpstr>Co je nejlevnější …  </vt:lpstr>
      <vt:lpstr>   </vt:lpstr>
    </vt:vector>
  </TitlesOfParts>
  <Company>Organizace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Elektrické podlahové topení </dc:title>
  <dc:creator>Jméno</dc:creator>
  <cp:lastModifiedBy>Jméno</cp:lastModifiedBy>
  <cp:revision>68</cp:revision>
  <dcterms:created xsi:type="dcterms:W3CDTF">2013-03-18T19:45:42Z</dcterms:created>
  <dcterms:modified xsi:type="dcterms:W3CDTF">2013-03-20T20:07:02Z</dcterms:modified>
</cp:coreProperties>
</file>